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3" r:id="rId6"/>
    <p:sldId id="264" r:id="rId7"/>
    <p:sldId id="276" r:id="rId8"/>
    <p:sldId id="277" r:id="rId9"/>
    <p:sldId id="278" r:id="rId10"/>
    <p:sldId id="260" r:id="rId11"/>
    <p:sldId id="275" r:id="rId12"/>
    <p:sldId id="279" r:id="rId13"/>
    <p:sldId id="280" r:id="rId14"/>
    <p:sldId id="283" r:id="rId15"/>
    <p:sldId id="261" r:id="rId16"/>
    <p:sldId id="281" r:id="rId17"/>
    <p:sldId id="282" r:id="rId18"/>
    <p:sldId id="284" r:id="rId19"/>
    <p:sldId id="285" r:id="rId20"/>
    <p:sldId id="286" r:id="rId21"/>
    <p:sldId id="289" r:id="rId22"/>
    <p:sldId id="287" r:id="rId23"/>
    <p:sldId id="288" r:id="rId24"/>
    <p:sldId id="290" r:id="rId25"/>
    <p:sldId id="291" r:id="rId26"/>
    <p:sldId id="262" r:id="rId27"/>
    <p:sldId id="265" r:id="rId28"/>
    <p:sldId id="266" r:id="rId29"/>
    <p:sldId id="267" r:id="rId30"/>
    <p:sldId id="268" r:id="rId31"/>
    <p:sldId id="303" r:id="rId32"/>
    <p:sldId id="269" r:id="rId33"/>
    <p:sldId id="270" r:id="rId34"/>
    <p:sldId id="292" r:id="rId35"/>
    <p:sldId id="272" r:id="rId36"/>
    <p:sldId id="294" r:id="rId37"/>
    <p:sldId id="274" r:id="rId38"/>
    <p:sldId id="296" r:id="rId39"/>
    <p:sldId id="298" r:id="rId40"/>
    <p:sldId id="299" r:id="rId41"/>
    <p:sldId id="300" r:id="rId42"/>
    <p:sldId id="301" r:id="rId43"/>
    <p:sldId id="302" r:id="rId44"/>
    <p:sldId id="297" r:id="rId4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93287"/>
  </p:normalViewPr>
  <p:slideViewPr>
    <p:cSldViewPr snapToGrid="0" snapToObjects="1">
      <p:cViewPr varScale="1">
        <p:scale>
          <a:sx n="92" d="100"/>
          <a:sy n="92" d="100"/>
        </p:scale>
        <p:origin x="17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803CA-0FCE-5C4F-AD08-F72A27870F2C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4FA50-C5D0-2B48-82DE-A8CE557DB3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656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Desktop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Macbook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smartphone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Google,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360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watch,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553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specified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task.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20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something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describe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structure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13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human.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4FA50-C5D0-2B48-82DE-A8CE557DB33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9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95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0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27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06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378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4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2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689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081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44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577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D26A-9F54-B948-B626-8E0825CD2B7A}" type="datetimeFigureOut">
              <a:rPr kumimoji="1" lang="zh-CN" altLang="en-US" smtClean="0"/>
              <a:t>15/9/12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C08C6-6218-514A-823E-54511DC5277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53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blocks.org/downloads/binaries" TargetMode="External"/><Relationship Id="rId4" Type="http://schemas.openxmlformats.org/officeDocument/2006/relationships/hyperlink" Target="http://wiki.codeblocks.org/index.php?title=Installing_Code::Blocks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odeblocks.org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r-project.org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odeblocks.or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golang.org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7299" y="1603696"/>
            <a:ext cx="81976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Introduction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dirty="0" smtClean="0"/>
              <a:t>Dr.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(chengang@genomics.cn)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Sep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12</a:t>
            </a:r>
            <a:r>
              <a:rPr kumimoji="1" lang="en-US" altLang="zh-CN" baseline="30000" dirty="0" smtClean="0"/>
              <a:t>th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2015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9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>
                <a:solidFill>
                  <a:srgbClr val="7F7F7F"/>
                </a:solidFill>
              </a:rPr>
              <a:t>1.</a:t>
            </a:r>
            <a:r>
              <a:rPr kumimoji="1" lang="zh-CN" altLang="en-US" sz="2800" dirty="0" smtClean="0">
                <a:solidFill>
                  <a:srgbClr val="7F7F7F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7F7F7F"/>
                </a:solidFill>
              </a:rPr>
              <a:t>Computer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2.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4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49453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A </a:t>
            </a:r>
            <a:r>
              <a:rPr kumimoji="1" lang="en-US" altLang="zh-CN" sz="2800" b="1" dirty="0" smtClean="0"/>
              <a:t>computer program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dirty="0" smtClean="0"/>
              <a:t>is a sequence of instructions, written to perform a specified task with a computer.</a:t>
            </a:r>
            <a:endParaRPr kumimoji="1" lang="en-US" altLang="zh-CN" sz="2800" dirty="0"/>
          </a:p>
          <a:p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=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Algorithm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+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Structure</a:t>
            </a:r>
          </a:p>
          <a:p>
            <a:pPr algn="r"/>
            <a:endParaRPr kumimoji="1" lang="en-US" altLang="zh-CN" dirty="0"/>
          </a:p>
          <a:p>
            <a:pPr algn="r"/>
            <a:r>
              <a:rPr kumimoji="1" lang="en-US" altLang="zh-CN" dirty="0" smtClean="0"/>
              <a:t>-----Wirth, </a:t>
            </a:r>
            <a:r>
              <a:rPr kumimoji="1" lang="en-US" altLang="zh-CN" dirty="0" err="1" smtClean="0"/>
              <a:t>Niklaus</a:t>
            </a:r>
            <a:r>
              <a:rPr kumimoji="1" lang="en-US" altLang="zh-CN" dirty="0" smtClean="0"/>
              <a:t> (1976). </a:t>
            </a:r>
            <a:r>
              <a:rPr kumimoji="1" lang="en-US" altLang="zh-CN" i="1" dirty="0" smtClean="0"/>
              <a:t>Algorithms + Data Structures = Programs</a:t>
            </a:r>
            <a:r>
              <a:rPr kumimoji="1" lang="en-US" altLang="zh-CN" dirty="0" smtClean="0"/>
              <a:t>. Prentice-Hall.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06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675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Structure: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how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efficiently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store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1" y="2810057"/>
            <a:ext cx="3700421" cy="3524211"/>
          </a:xfrm>
          <a:prstGeom prst="rect">
            <a:avLst/>
          </a:prstGeom>
        </p:spPr>
      </p:pic>
      <p:cxnSp>
        <p:nvCxnSpPr>
          <p:cNvPr id="3" name="直线箭头连接符 2"/>
          <p:cNvCxnSpPr/>
          <p:nvPr/>
        </p:nvCxnSpPr>
        <p:spPr>
          <a:xfrm flipH="1">
            <a:off x="5468132" y="6103333"/>
            <a:ext cx="1517470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H="1">
            <a:off x="5135365" y="3138086"/>
            <a:ext cx="1517470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0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675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Algorithm: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how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efficiently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operate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1" y="2810057"/>
            <a:ext cx="3700421" cy="3524211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H="1">
            <a:off x="5135365" y="4540203"/>
            <a:ext cx="1517470" cy="0"/>
          </a:xfrm>
          <a:prstGeom prst="straightConnector1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8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0" y="844903"/>
            <a:ext cx="8675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endParaRPr kumimoji="1" lang="en-US" altLang="zh-CN" sz="2800" dirty="0"/>
          </a:p>
          <a:p>
            <a:r>
              <a:rPr kumimoji="1" lang="en-US" altLang="zh-CN" sz="2800" dirty="0" smtClean="0"/>
              <a:t>Example</a:t>
            </a:r>
          </a:p>
          <a:p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14" y="2124044"/>
            <a:ext cx="4250906" cy="39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8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b="1" dirty="0">
                <a:solidFill>
                  <a:srgbClr val="000000"/>
                </a:solidFill>
              </a:rPr>
              <a:t>3.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4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67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Programming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13390" y="1682540"/>
            <a:ext cx="85440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process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design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implement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b="1" dirty="0" smtClean="0"/>
              <a:t>computer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program</a:t>
            </a:r>
            <a:r>
              <a:rPr kumimoji="1" lang="en-US" altLang="zh-CN" sz="2800" dirty="0" smtClean="0"/>
              <a:t>.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Programming</a:t>
            </a:r>
            <a:r>
              <a:rPr kumimoji="1" lang="en-US" altLang="zh-CN" sz="2800" dirty="0" smtClean="0"/>
              <a:t> is the process to write a sequence of instructions to perform a specified task with a computer.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>
                <a:solidFill>
                  <a:srgbClr val="000000"/>
                </a:solidFill>
              </a:rPr>
              <a:t>Programming</a:t>
            </a:r>
            <a:r>
              <a:rPr kumimoji="1" lang="en-US" altLang="zh-CN" sz="2800" dirty="0" smtClean="0"/>
              <a:t> is the process to design and implement the </a:t>
            </a:r>
            <a:r>
              <a:rPr kumimoji="1" lang="en-US" altLang="zh-CN" sz="2800" b="1" dirty="0" smtClean="0"/>
              <a:t>data structure </a:t>
            </a:r>
            <a:r>
              <a:rPr kumimoji="1" lang="en-US" altLang="zh-CN" sz="2800" dirty="0" smtClean="0"/>
              <a:t>and </a:t>
            </a:r>
            <a:r>
              <a:rPr kumimoji="1" lang="en-US" altLang="zh-CN" sz="2800" b="1" dirty="0" smtClean="0"/>
              <a:t>algorithm</a:t>
            </a:r>
            <a:r>
              <a:rPr kumimoji="1" lang="en-US" altLang="zh-CN" sz="2800" dirty="0" smtClean="0"/>
              <a:t> to perform a specified task with a computer.</a:t>
            </a:r>
          </a:p>
        </p:txBody>
      </p:sp>
    </p:spTree>
    <p:extLst>
      <p:ext uri="{BB962C8B-B14F-4D97-AF65-F5344CB8AC3E}">
        <p14:creationId xmlns:p14="http://schemas.microsoft.com/office/powerpoint/2010/main" val="266818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098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Interaction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with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endParaRPr kumimoji="1" lang="en-US" altLang="zh-CN" sz="2800" dirty="0"/>
          </a:p>
          <a:p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31" y="1770836"/>
            <a:ext cx="6981463" cy="37930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0057" y="5872394"/>
            <a:ext cx="6767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Binary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File</a:t>
            </a:r>
            <a:r>
              <a:rPr kumimoji="1" lang="zh-CN" altLang="en-US" sz="2800" dirty="0" smtClean="0"/>
              <a:t>: </a:t>
            </a:r>
            <a:r>
              <a:rPr kumimoji="1" lang="en-US" altLang="zh-CN" sz="2800" dirty="0" smtClean="0"/>
              <a:t>can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understood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pPr algn="ctr"/>
            <a:r>
              <a:rPr kumimoji="1" lang="en-US" altLang="zh-CN" sz="2800" dirty="0" smtClean="0"/>
              <a:t>But cannot be understood by human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6056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098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Interaction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with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endParaRPr kumimoji="1" lang="en-US" altLang="zh-CN" sz="2800" dirty="0"/>
          </a:p>
          <a:p>
            <a:endParaRPr kumimoji="1"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9770" y="5476503"/>
            <a:ext cx="8065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Natural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  <a:r>
              <a:rPr kumimoji="1" lang="zh-CN" altLang="en-US" sz="2800" dirty="0" smtClean="0"/>
              <a:t>: </a:t>
            </a:r>
            <a:r>
              <a:rPr kumimoji="1" lang="en-US" altLang="zh-CN" sz="2800" dirty="0" smtClean="0"/>
              <a:t>can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understood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human</a:t>
            </a:r>
          </a:p>
          <a:p>
            <a:pPr algn="ctr"/>
            <a:r>
              <a:rPr kumimoji="1" lang="en-US" altLang="zh-CN" sz="2800" dirty="0" smtClean="0"/>
              <a:t>But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cannot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understood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  <a:endParaRPr kumimoji="1"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006151" y="2438429"/>
            <a:ext cx="7405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Consolas"/>
                <a:cs typeface="Consolas"/>
              </a:rPr>
              <a:t>Please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print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“hello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world”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on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the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screen.</a:t>
            </a:r>
          </a:p>
          <a:p>
            <a:endParaRPr kumimoji="1" lang="en-US" altLang="zh-CN" dirty="0">
              <a:latin typeface="Consolas"/>
              <a:cs typeface="Consolas"/>
            </a:endParaRPr>
          </a:p>
          <a:p>
            <a:r>
              <a:rPr kumimoji="1" lang="en-US" altLang="zh-CN" dirty="0" smtClean="0">
                <a:latin typeface="Consolas"/>
                <a:cs typeface="Consolas"/>
              </a:rPr>
              <a:t>Could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you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please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list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all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files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and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subdirectories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of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my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home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directory?</a:t>
            </a:r>
          </a:p>
          <a:p>
            <a:endParaRPr kumimoji="1" lang="en-US" altLang="zh-CN" dirty="0">
              <a:latin typeface="Consolas"/>
              <a:cs typeface="Consolas"/>
            </a:endParaRPr>
          </a:p>
          <a:p>
            <a:r>
              <a:rPr kumimoji="1" lang="en-US" altLang="zh-CN" dirty="0" smtClean="0">
                <a:latin typeface="Consolas"/>
                <a:cs typeface="Consolas"/>
              </a:rPr>
              <a:t>I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want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to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visit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err="1" smtClean="0">
                <a:latin typeface="Consolas"/>
                <a:cs typeface="Consolas"/>
              </a:rPr>
              <a:t>Facebook.com</a:t>
            </a:r>
            <a:r>
              <a:rPr kumimoji="1" lang="zh-CN" altLang="zh-CN" dirty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and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send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a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message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to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my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friend.</a:t>
            </a:r>
            <a:endParaRPr kumimoji="1" lang="zh-CN" alt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8252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A programming language is a formal constructed language designed to communicate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instructions to a computer.</a:t>
            </a:r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698908" y="3632223"/>
            <a:ext cx="621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Consolas"/>
                <a:cs typeface="Consolas"/>
              </a:rPr>
              <a:t>print “Hello </a:t>
            </a:r>
            <a:r>
              <a:rPr kumimoji="1" lang="en-US" altLang="zh-CN" dirty="0">
                <a:latin typeface="Consolas"/>
                <a:cs typeface="Consolas"/>
              </a:rPr>
              <a:t>World</a:t>
            </a:r>
            <a:r>
              <a:rPr kumimoji="1" lang="en-US" altLang="zh-CN" dirty="0" smtClean="0">
                <a:latin typeface="Consolas"/>
                <a:cs typeface="Consolas"/>
              </a:rPr>
              <a:t>!\n”</a:t>
            </a:r>
            <a:r>
              <a:rPr kumimoji="1" lang="zh-CN" altLang="en-US" dirty="0" smtClean="0">
                <a:latin typeface="Consolas"/>
                <a:cs typeface="Consolas"/>
              </a:rPr>
              <a:t> </a:t>
            </a:r>
            <a:r>
              <a:rPr kumimoji="1" lang="en-US" altLang="zh-CN" dirty="0" smtClean="0">
                <a:latin typeface="Consolas"/>
                <a:cs typeface="Consolas"/>
              </a:rPr>
              <a:t>(Perl)</a:t>
            </a:r>
            <a:endParaRPr kumimoji="1" lang="zh-CN" altLang="en-US" dirty="0">
              <a:latin typeface="Consolas"/>
              <a:cs typeface="Consola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7931" y="4470278"/>
            <a:ext cx="8725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“Communicate”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means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information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should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understood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both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sides,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computer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human.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90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4.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Course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Types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Implementation:</a:t>
            </a:r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Compiled</a:t>
            </a:r>
            <a:r>
              <a:rPr kumimoji="1" lang="zh-CN" altLang="en-US" sz="2800" dirty="0" smtClean="0"/>
              <a:t>: </a:t>
            </a:r>
            <a:r>
              <a:rPr kumimoji="1" lang="en-US" altLang="zh-CN" sz="2800" dirty="0" smtClean="0"/>
              <a:t>C/C++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Interpreted: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Python</a:t>
            </a:r>
          </a:p>
          <a:p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By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Paradigm: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Procedural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Object-oriented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C++,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JAVA</a:t>
            </a:r>
            <a:r>
              <a:rPr kumimoji="1" lang="zh-CN" altLang="en-US" sz="2800" dirty="0" smtClean="0"/>
              <a:t>,</a:t>
            </a:r>
            <a:r>
              <a:rPr kumimoji="1" lang="en-US" altLang="zh-CN" sz="2800" dirty="0" smtClean="0"/>
              <a:t>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Python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Source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Codes: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written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034574"/>
            <a:ext cx="2971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9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Source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Codes Editor: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used to write source codes. </a:t>
            </a:r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Emacs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Unix,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 (http://</a:t>
            </a:r>
            <a:r>
              <a:rPr kumimoji="1" lang="en-US" altLang="zh-CN" sz="2800" dirty="0" err="1" smtClean="0"/>
              <a:t>www.gnu.org</a:t>
            </a:r>
            <a:r>
              <a:rPr kumimoji="1" lang="en-US" altLang="zh-CN" sz="2800" dirty="0" smtClean="0"/>
              <a:t>/software/</a:t>
            </a:r>
            <a:r>
              <a:rPr kumimoji="1" lang="en-US" altLang="zh-CN" sz="2800" dirty="0" err="1" smtClean="0"/>
              <a:t>emacs</a:t>
            </a:r>
            <a:r>
              <a:rPr kumimoji="1" lang="en-US" altLang="zh-CN" sz="2800" dirty="0" smtClean="0"/>
              <a:t>/)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VIM: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Unix,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Windows(http://</a:t>
            </a:r>
            <a:r>
              <a:rPr kumimoji="1" lang="en-US" altLang="zh-CN" sz="2800" dirty="0" err="1" smtClean="0"/>
              <a:t>www.vim.org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Notepad++: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Windows(http://notepad-plus-</a:t>
            </a:r>
            <a:r>
              <a:rPr kumimoji="1" lang="en-US" altLang="zh-CN" sz="2800" dirty="0" err="1" smtClean="0"/>
              <a:t>plus.org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Sublime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Text: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Unix,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Windows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www.sublimetext.com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TextMate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……..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4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Complier: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translate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sources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codes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compiled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executable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file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before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executing.</a:t>
            </a:r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GCC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C/C++ (http://</a:t>
            </a:r>
            <a:r>
              <a:rPr kumimoji="1" lang="en-US" altLang="zh-CN" sz="2800" dirty="0" err="1" smtClean="0"/>
              <a:t>gcc.gnu.org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javac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JDK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java.oracle.com</a:t>
            </a:r>
            <a:r>
              <a:rPr kumimoji="1" lang="en-US" altLang="zh-CN" sz="2800" dirty="0" smtClean="0"/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4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Interpreter:</a:t>
            </a:r>
            <a:r>
              <a:rPr kumimoji="1" lang="zh-CN" altLang="zh-CN" sz="2800" b="1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used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translate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sources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codes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interpreted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languages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the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executable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codes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when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executing.</a:t>
            </a:r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/>
              <a:t>p</a:t>
            </a:r>
            <a:r>
              <a:rPr kumimoji="1" lang="en-US" altLang="zh-CN" sz="2800" dirty="0" smtClean="0"/>
              <a:t>ython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Python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(https://</a:t>
            </a:r>
            <a:r>
              <a:rPr kumimoji="1" lang="en-US" altLang="zh-CN" sz="2800" dirty="0" err="1" smtClean="0"/>
              <a:t>www.python.org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perl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www.perl.org</a:t>
            </a:r>
            <a:r>
              <a:rPr kumimoji="1" lang="en-US" altLang="zh-CN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(http://</a:t>
            </a:r>
            <a:r>
              <a:rPr kumimoji="1" lang="en-US" altLang="zh-CN" sz="2800" dirty="0" err="1" smtClean="0"/>
              <a:t>www.r-project.org</a:t>
            </a:r>
            <a:r>
              <a:rPr kumimoji="1" lang="en-US" altLang="zh-CN" sz="2800" dirty="0" smtClean="0"/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9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31" y="844903"/>
            <a:ext cx="87254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Concepts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Programming: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Integrated Development Environment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(IDE):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dirty="0" smtClean="0"/>
              <a:t>a software application that provides comprehensive facilities to computer programmers for software development.</a:t>
            </a:r>
            <a:r>
              <a:rPr kumimoji="1" lang="zh-CN" altLang="en-US" sz="2800" dirty="0" smtClean="0"/>
              <a:t> 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Code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Blocks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C/C++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smtClean="0"/>
              <a:t>Eclipse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</a:t>
            </a:r>
          </a:p>
          <a:p>
            <a:pPr marL="457200" indent="-457200">
              <a:buFont typeface="Arial"/>
              <a:buChar char="•"/>
            </a:pPr>
            <a:r>
              <a:rPr kumimoji="1" lang="en-US" altLang="zh-CN" sz="2800" dirty="0" err="1" smtClean="0"/>
              <a:t>Rstudio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7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b="1" dirty="0">
                <a:solidFill>
                  <a:srgbClr val="000000"/>
                </a:solidFill>
              </a:rPr>
              <a:t>4.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Course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and</a:t>
            </a:r>
            <a:r>
              <a:rPr kumimoji="1" lang="zh-CN" altLang="en-US" sz="2800" b="1" dirty="0">
                <a:solidFill>
                  <a:srgbClr val="00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000000"/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04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418725" y="1654443"/>
            <a:ext cx="37134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trike="sngStrike" dirty="0" smtClean="0"/>
              <a:t>Introduction</a:t>
            </a:r>
            <a:r>
              <a:rPr lang="zh-CN" altLang="en-US" sz="2400" strike="sngStrike" dirty="0" smtClean="0"/>
              <a:t> </a:t>
            </a:r>
            <a:r>
              <a:rPr lang="en-US" altLang="zh-CN" sz="2400" strike="sngStrike" dirty="0" smtClean="0"/>
              <a:t>to</a:t>
            </a:r>
            <a:r>
              <a:rPr lang="zh-CN" altLang="en-US" sz="2400" strike="sngStrike" dirty="0" smtClean="0"/>
              <a:t> </a:t>
            </a:r>
            <a:r>
              <a:rPr lang="en-US" altLang="zh-CN" sz="2400" strike="sngStrike" dirty="0" smtClean="0"/>
              <a:t>Perl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R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C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JAVA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Introduction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to</a:t>
            </a:r>
            <a:r>
              <a:rPr kumimoji="1" lang="zh-CN" altLang="en-US" sz="2400" strike="sngStrike" dirty="0" smtClean="0"/>
              <a:t> </a:t>
            </a:r>
            <a:r>
              <a:rPr kumimoji="1" lang="en-US" altLang="zh-CN" sz="2400" strike="sngStrike" dirty="0" smtClean="0"/>
              <a:t>Python</a:t>
            </a:r>
          </a:p>
          <a:p>
            <a:endParaRPr kumimoji="1" lang="en-US" altLang="zh-CN" sz="2400" strike="sngStrike" dirty="0"/>
          </a:p>
          <a:p>
            <a:r>
              <a:rPr kumimoji="1" lang="en-US" altLang="zh-CN" sz="2400" strike="sngStrike" dirty="0" smtClean="0"/>
              <a:t>………</a:t>
            </a:r>
            <a:endParaRPr kumimoji="1" lang="en-US" altLang="zh-CN" sz="2400" strike="sngStrike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88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</a:p>
          <a:p>
            <a:endParaRPr lang="en-US" altLang="zh-CN" sz="2400" dirty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Basic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knowledge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 smtClean="0"/>
              <a:t>;</a:t>
            </a:r>
            <a:endParaRPr lang="en-US" altLang="zh-CN" sz="2400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C/C++: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powerful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compiled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language;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Perl: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script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widely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Bioinformatics;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visualization;</a:t>
            </a:r>
            <a:endParaRPr lang="zh-CN" alt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including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Java,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Python,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Golang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on.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bioinformatics.</a:t>
            </a:r>
          </a:p>
          <a:p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918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schedule:</a:t>
            </a:r>
          </a:p>
          <a:p>
            <a:endParaRPr lang="en-US" altLang="zh-CN" sz="2400" dirty="0" smtClean="0"/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3: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C/C++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4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5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6: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Perl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7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8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9: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10</a:t>
            </a:r>
            <a:r>
              <a:rPr kumimoji="1" lang="zh-CN" altLang="en-US" sz="2400" dirty="0" smtClean="0"/>
              <a:t>: </a:t>
            </a:r>
            <a:r>
              <a:rPr kumimoji="1" lang="en-US" altLang="zh-CN" sz="2400" dirty="0" smtClean="0"/>
              <a:t>other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widely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used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programming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languages</a:t>
            </a:r>
            <a:endParaRPr kumimoji="1" lang="zh-CN" altLang="en-US" sz="2400" dirty="0" smtClean="0"/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11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12: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best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practices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&amp;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II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/>
              <a:t>Gang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CHEN,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Lecture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13: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Exam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99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Outline</a:t>
            </a:r>
          </a:p>
          <a:p>
            <a:endParaRPr kumimoji="1" lang="en-US" altLang="zh-CN" sz="2800" dirty="0"/>
          </a:p>
          <a:p>
            <a:r>
              <a:rPr kumimoji="1" lang="en-US" altLang="zh-CN" sz="2800" b="1" dirty="0" smtClean="0"/>
              <a:t>1.</a:t>
            </a:r>
            <a:r>
              <a:rPr kumimoji="1" lang="zh-CN" altLang="en-US" sz="2800" b="1" dirty="0" smtClean="0"/>
              <a:t> </a:t>
            </a:r>
            <a:r>
              <a:rPr kumimoji="1" lang="en-US" altLang="zh-CN" sz="2800" b="1" dirty="0" smtClean="0"/>
              <a:t>Computer</a:t>
            </a:r>
          </a:p>
          <a:p>
            <a:endParaRPr kumimoji="1" lang="en-US" altLang="zh-CN" sz="2800" dirty="0"/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</a:t>
            </a:r>
          </a:p>
          <a:p>
            <a:endParaRPr kumimoji="1"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Course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kumimoji="1"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4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assignments: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/>
              <a:t>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assignments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language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Assessment </a:t>
            </a:r>
            <a:r>
              <a:rPr lang="en-US" altLang="zh-CN" sz="2400" dirty="0"/>
              <a:t>scheme (percentage contributing to the final grade) :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/>
              <a:t>Attendance:</a:t>
            </a:r>
            <a:r>
              <a:rPr lang="zh-CN" altLang="en-US" sz="2400" dirty="0"/>
              <a:t> </a:t>
            </a:r>
            <a:r>
              <a:rPr lang="en-US" altLang="zh-CN" sz="2400" dirty="0"/>
              <a:t>5%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/>
              <a:t>Assignments:</a:t>
            </a:r>
            <a:r>
              <a:rPr lang="en-US" altLang="zh-CN" sz="2400" dirty="0"/>
              <a:t>45%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(15%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each)</a:t>
            </a:r>
            <a:endParaRPr lang="en-US" altLang="zh-CN" sz="2400" dirty="0"/>
          </a:p>
          <a:p>
            <a:pPr marL="342900" indent="-342900">
              <a:buFont typeface="Arial"/>
              <a:buChar char="•"/>
            </a:pPr>
            <a:r>
              <a:rPr lang="en-US" altLang="zh-CN" sz="2400" dirty="0"/>
              <a:t>Final examination:50%</a:t>
            </a:r>
          </a:p>
        </p:txBody>
      </p:sp>
    </p:spTree>
    <p:extLst>
      <p:ext uri="{BB962C8B-B14F-4D97-AF65-F5344CB8AC3E}">
        <p14:creationId xmlns:p14="http://schemas.microsoft.com/office/powerpoint/2010/main" val="235522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Course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Website:</a:t>
            </a:r>
            <a:endParaRPr kumimoji="1" lang="zh-CN" altLang="en-US" sz="2800" dirty="0" smtClean="0"/>
          </a:p>
          <a:p>
            <a:endParaRPr kumimoji="1" lang="zh-CN" altLang="en-US" sz="2800" dirty="0"/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https://</a:t>
            </a:r>
            <a:r>
              <a:rPr lang="en-US" altLang="zh-CN" sz="2400" dirty="0" err="1"/>
              <a:t>github.com</a:t>
            </a:r>
            <a:r>
              <a:rPr lang="en-US" altLang="zh-CN" sz="2400" dirty="0"/>
              <a:t>/</a:t>
            </a:r>
            <a:r>
              <a:rPr lang="en-US" altLang="zh-CN" sz="2400" dirty="0" err="1"/>
              <a:t>gangchen</a:t>
            </a:r>
            <a:r>
              <a:rPr lang="en-US" altLang="zh-CN" sz="2400" dirty="0"/>
              <a:t>/CUHK-I2P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45933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Computer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Programming: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Randal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Bryant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David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O’Hallaron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Computer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Systems: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Programmer’s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Perspective,</a:t>
            </a:r>
            <a:r>
              <a:rPr lang="zh-CN" altLang="en-US" sz="2400" dirty="0" smtClean="0">
                <a:solidFill>
                  <a:srgbClr val="000000"/>
                </a:solidFill>
              </a:rPr>
              <a:t> 深入理解计算机系统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Brian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Kernighan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Pob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Pike,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Practice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of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Programming,</a:t>
            </a:r>
            <a:r>
              <a:rPr lang="zh-CN" altLang="en-US" sz="2400" dirty="0" smtClean="0">
                <a:solidFill>
                  <a:srgbClr val="000000"/>
                </a:solidFill>
              </a:rPr>
              <a:t> 程序设计实践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Steve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McConnell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Code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Complete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2,</a:t>
            </a:r>
            <a:r>
              <a:rPr lang="zh-CN" altLang="en-US" sz="2400" dirty="0" smtClean="0">
                <a:solidFill>
                  <a:srgbClr val="000000"/>
                </a:solidFill>
              </a:rPr>
              <a:t> 代码大全</a:t>
            </a:r>
            <a:r>
              <a:rPr lang="en-US" altLang="zh-CN" sz="2400" dirty="0" smtClean="0">
                <a:solidFill>
                  <a:srgbClr val="000000"/>
                </a:solidFill>
              </a:rPr>
              <a:t>2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0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C: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Brian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Kernighan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Dennis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Ritchie,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language,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</a:t>
            </a:r>
            <a:r>
              <a:rPr lang="zh-CN" altLang="en-US" sz="2400" dirty="0" smtClean="0">
                <a:solidFill>
                  <a:srgbClr val="000000"/>
                </a:solidFill>
              </a:rPr>
              <a:t>程序设计语言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err="1" smtClean="0">
                <a:solidFill>
                  <a:srgbClr val="000000"/>
                </a:solidFill>
              </a:rPr>
              <a:t>Bjarne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Stroustrup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C++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Language,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C++</a:t>
            </a:r>
            <a:r>
              <a:rPr lang="zh-CN" altLang="en-US" sz="2400" dirty="0" smtClean="0">
                <a:solidFill>
                  <a:srgbClr val="000000"/>
                </a:solidFill>
              </a:rPr>
              <a:t>程序设计语言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Book list: 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book.douban.com</a:t>
            </a:r>
            <a:r>
              <a:rPr lang="en-US" altLang="zh-CN" sz="2400" dirty="0" smtClean="0">
                <a:solidFill>
                  <a:srgbClr val="000000"/>
                </a:solidFill>
              </a:rPr>
              <a:t>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doulist</a:t>
            </a:r>
            <a:r>
              <a:rPr lang="en-US" altLang="zh-CN" sz="2400" dirty="0" smtClean="0">
                <a:solidFill>
                  <a:srgbClr val="000000"/>
                </a:solidFill>
              </a:rPr>
              <a:t>/273136/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C/C++: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Code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Blocks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http://www.codeblocks.org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Download: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hlinkClick r:id="rId3"/>
              </a:rPr>
              <a:t>http://www.codeblocks.org/downloads/binaries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Installation</a:t>
            </a:r>
            <a:r>
              <a:rPr lang="zh-CN" altLang="en-US" sz="2400" dirty="0" smtClean="0">
                <a:solidFill>
                  <a:srgbClr val="000000"/>
                </a:solidFill>
              </a:rPr>
              <a:t>: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hlinkClick r:id="rId4"/>
              </a:rPr>
              <a:t>http://wiki.codeblocks.org/index.php?title=Installing_Code::</a:t>
            </a:r>
            <a:r>
              <a:rPr lang="en-US" altLang="zh-CN" sz="2400" dirty="0" smtClean="0">
                <a:solidFill>
                  <a:srgbClr val="000000"/>
                </a:solidFill>
                <a:hlinkClick r:id="rId4"/>
              </a:rPr>
              <a:t>Blocks</a:t>
            </a:r>
            <a:endParaRPr lang="zh-CN" altLang="en-US" sz="2400" dirty="0" smtClean="0">
              <a:solidFill>
                <a:srgbClr val="000000"/>
              </a:solidFill>
            </a:endParaRPr>
          </a:p>
          <a:p>
            <a:endParaRPr lang="zh-CN" altLang="en-US" sz="2400" dirty="0">
              <a:solidFill>
                <a:srgbClr val="000000"/>
              </a:solidFill>
            </a:endParaRPr>
          </a:p>
          <a:p>
            <a:r>
              <a:rPr lang="en-US" altLang="zh-CN" sz="2400" smtClean="0">
                <a:solidFill>
                  <a:srgbClr val="000000"/>
                </a:solidFill>
              </a:rPr>
              <a:t>GCC</a:t>
            </a:r>
            <a:r>
              <a:rPr lang="en-US" altLang="zh-CN" sz="2400">
                <a:solidFill>
                  <a:srgbClr val="000000"/>
                </a:solidFill>
              </a:rPr>
              <a:t>:</a:t>
            </a:r>
            <a:endParaRPr lang="zh-CN" altLang="en-US" sz="240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http</a:t>
            </a:r>
            <a:r>
              <a:rPr lang="en-US" altLang="zh-CN" sz="2400" dirty="0">
                <a:solidFill>
                  <a:srgbClr val="000000"/>
                </a:solidFill>
              </a:rPr>
              <a:t>://</a:t>
            </a:r>
            <a:r>
              <a:rPr lang="en-US" altLang="zh-CN" sz="2400" dirty="0" err="1">
                <a:solidFill>
                  <a:srgbClr val="000000"/>
                </a:solidFill>
              </a:rPr>
              <a:t>gcc.gnu.org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660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en-US" altLang="en-US" sz="2400" dirty="0">
                <a:solidFill>
                  <a:srgbClr val="000000"/>
                </a:solidFill>
              </a:rPr>
              <a:t>: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Randal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Schwartz,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Learning Perl,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入门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Brian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Foy,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Mastering Perl,</a:t>
            </a:r>
            <a:r>
              <a:rPr lang="zh-CN" altLang="en-US" sz="2400" dirty="0" smtClean="0">
                <a:solidFill>
                  <a:srgbClr val="000000"/>
                </a:solidFill>
              </a:rPr>
              <a:t> 精通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err="1" smtClean="0">
                <a:solidFill>
                  <a:srgbClr val="000000"/>
                </a:solidFill>
              </a:rPr>
              <a:t>Sriram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Srinivasan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Advanced Perl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Programming,</a:t>
            </a:r>
            <a:r>
              <a:rPr lang="zh-CN" altLang="en-US" sz="2400" dirty="0" smtClean="0">
                <a:solidFill>
                  <a:srgbClr val="000000"/>
                </a:solidFill>
              </a:rPr>
              <a:t> 高级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编程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Larry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Wall,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 Perl Programming Language,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语言编程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Perl: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609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Perl is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pretinsalled</a:t>
            </a:r>
            <a:r>
              <a:rPr lang="en-US" altLang="zh-CN" sz="2400" dirty="0" smtClean="0">
                <a:solidFill>
                  <a:srgbClr val="000000"/>
                </a:solidFill>
              </a:rPr>
              <a:t> in most Linux distributions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 Mac OS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Active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Perl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designed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Windows</a:t>
            </a:r>
          </a:p>
          <a:p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www.activestate.com</a:t>
            </a:r>
            <a:r>
              <a:rPr lang="en-US" altLang="zh-CN" sz="2400" dirty="0" smtClean="0">
                <a:solidFill>
                  <a:srgbClr val="000000"/>
                </a:solidFill>
              </a:rPr>
              <a:t>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activeperl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973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Action</a:t>
            </a:r>
            <a:r>
              <a:rPr lang="zh-CN" altLang="en-US" sz="240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语言实战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nutshell,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语言核心技术手册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g</a:t>
            </a:r>
            <a:r>
              <a:rPr lang="en-US" altLang="zh-CN" sz="2400" dirty="0" smtClean="0">
                <a:solidFill>
                  <a:srgbClr val="000000"/>
                </a:solidFill>
              </a:rPr>
              <a:t>gplot2</a:t>
            </a:r>
            <a:r>
              <a:rPr lang="zh-CN" altLang="en-US" sz="2400" dirty="0" smtClean="0">
                <a:solidFill>
                  <a:srgbClr val="000000"/>
                </a:solidFill>
              </a:rPr>
              <a:t>:</a:t>
            </a:r>
            <a:r>
              <a:rPr lang="en-US" altLang="zh-CN" sz="2400" dirty="0" smtClean="0">
                <a:solidFill>
                  <a:srgbClr val="000000"/>
                </a:solidFill>
              </a:rPr>
              <a:t>elegant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graphics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data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analysis,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ggplot2:</a:t>
            </a:r>
            <a:r>
              <a:rPr lang="zh-CN" altLang="en-US" sz="2400" dirty="0" smtClean="0">
                <a:solidFill>
                  <a:srgbClr val="000000"/>
                </a:solidFill>
              </a:rPr>
              <a:t>数据分析与图形艺术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60999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support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all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main-stream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http://www.r-project.org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err="1" smtClean="0">
                <a:solidFill>
                  <a:srgbClr val="000000"/>
                </a:solidFill>
              </a:rPr>
              <a:t>Rstudio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highly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recommended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rstudio.com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1280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JAVA: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Cay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Horstmann</a:t>
            </a:r>
            <a:r>
              <a:rPr lang="zh-CN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Gary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Cornell,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Core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9</a:t>
            </a:r>
            <a:r>
              <a:rPr lang="en-US" altLang="zh-CN" sz="2400" baseline="30000" dirty="0" smtClean="0">
                <a:solidFill>
                  <a:srgbClr val="000000"/>
                </a:solidFill>
              </a:rPr>
              <a:t>th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Edition,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核心技术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Kathy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Sirerra</a:t>
            </a:r>
            <a:r>
              <a:rPr lang="zh-CN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Bert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Bates,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Head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First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Bruce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Eckel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Thinking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in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编程思想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27" y="263928"/>
            <a:ext cx="4787828" cy="63227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3391" y="1654443"/>
            <a:ext cx="344613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Benjamin Herschel </a:t>
            </a:r>
            <a:r>
              <a:rPr lang="en-US" altLang="zh-CN" sz="2000" dirty="0" smtClean="0"/>
              <a:t>Babbage</a:t>
            </a:r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Father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</a:t>
            </a:r>
          </a:p>
          <a:p>
            <a:endParaRPr lang="en-US" altLang="zh-CN" sz="2000" dirty="0"/>
          </a:p>
          <a:p>
            <a:r>
              <a:rPr lang="zh-CN" altLang="en-US" sz="2000" dirty="0" smtClean="0"/>
              <a:t> </a:t>
            </a:r>
            <a:r>
              <a:rPr lang="en-US" altLang="zh-CN" sz="2000" dirty="0" smtClean="0"/>
              <a:t>1853,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Difference engine </a:t>
            </a:r>
            <a:r>
              <a:rPr lang="en-US" altLang="zh-CN" sz="2000" dirty="0" smtClean="0"/>
              <a:t>plate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618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JAVA: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Java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Development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Kit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http://www.codeblocks.org</a:t>
            </a:r>
            <a:r>
              <a:rPr lang="en-US" altLang="zh-CN" sz="2400" dirty="0" smtClean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Eclipse(http://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eclipse.org</a:t>
            </a:r>
            <a:r>
              <a:rPr lang="en-US" altLang="zh-CN" sz="2400" dirty="0" smtClean="0">
                <a:solidFill>
                  <a:srgbClr val="00000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Python: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Lutz.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M.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Learning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3</a:t>
            </a:r>
            <a:r>
              <a:rPr lang="en-US" altLang="zh-CN" sz="2400" baseline="30000" dirty="0" smtClean="0">
                <a:solidFill>
                  <a:srgbClr val="000000"/>
                </a:solidFill>
              </a:rPr>
              <a:t>rd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Edition,</a:t>
            </a:r>
            <a:r>
              <a:rPr lang="zh-CN" altLang="en-US" sz="2400" dirty="0" smtClean="0">
                <a:solidFill>
                  <a:srgbClr val="000000"/>
                </a:solidFill>
              </a:rPr>
              <a:t> 学习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Magnus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Lie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Hetland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Beginning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from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Novice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to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Professional,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2</a:t>
            </a:r>
            <a:r>
              <a:rPr lang="en-US" altLang="zh-CN" sz="2400" baseline="30000" dirty="0" smtClean="0">
                <a:solidFill>
                  <a:srgbClr val="000000"/>
                </a:solidFill>
              </a:rPr>
              <a:t>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Edition,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基础教程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Lovely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，可爱</a:t>
            </a:r>
            <a:r>
              <a:rPr lang="zh-CN" altLang="en-US" sz="2400" dirty="0">
                <a:solidFill>
                  <a:srgbClr val="000000"/>
                </a:solidFill>
              </a:rPr>
              <a:t>的</a:t>
            </a: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,</a:t>
            </a:r>
            <a:r>
              <a:rPr lang="en-US" altLang="zh-CN" sz="2400" dirty="0" smtClean="0">
                <a:solidFill>
                  <a:srgbClr val="000000"/>
                </a:solidFill>
              </a:rPr>
              <a:t>(Chinese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Only)</a:t>
            </a: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Software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for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Python: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609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Software: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Python is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pretinsalled</a:t>
            </a:r>
            <a:r>
              <a:rPr lang="en-US" altLang="zh-CN" sz="2400" dirty="0" smtClean="0">
                <a:solidFill>
                  <a:srgbClr val="000000"/>
                </a:solidFill>
              </a:rPr>
              <a:t> in most Linux distributions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and Mac OS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</a:rPr>
              <a:t>Python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for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Windows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can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be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found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on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the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official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website(https://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www.python.org</a:t>
            </a:r>
            <a:r>
              <a:rPr lang="en-US" altLang="zh-CN" sz="2400" dirty="0" smtClean="0">
                <a:solidFill>
                  <a:srgbClr val="00000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Reference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391" y="1671155"/>
            <a:ext cx="8458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other:</a:t>
            </a: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Go: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hlinkClick r:id="rId2"/>
              </a:rPr>
              <a:t>www.golang.org</a:t>
            </a:r>
            <a:endParaRPr lang="zh-CN" altLang="en-US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Haskell,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Ocaml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Matlab</a:t>
            </a:r>
            <a:r>
              <a:rPr lang="en-US" altLang="zh-CN" sz="2400" dirty="0" smtClean="0">
                <a:solidFill>
                  <a:srgbClr val="000000"/>
                </a:solidFill>
              </a:rPr>
              <a:t>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Shell,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LaTeX</a:t>
            </a:r>
            <a:r>
              <a:rPr lang="zh-CN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smtClean="0">
                <a:solidFill>
                  <a:srgbClr val="000000"/>
                </a:solidFill>
              </a:rPr>
              <a:t>…</a:t>
            </a: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94712" y="2764645"/>
            <a:ext cx="29029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Thanks!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71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57985" y="1654442"/>
            <a:ext cx="39975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Sir William Thomson's </a:t>
            </a:r>
          </a:p>
          <a:p>
            <a:r>
              <a:rPr lang="en-US" altLang="zh-CN" sz="2000" dirty="0" smtClean="0"/>
              <a:t>third tide-predicting machine design, </a:t>
            </a:r>
          </a:p>
          <a:p>
            <a:r>
              <a:rPr lang="en-US" altLang="zh-CN" sz="2000" dirty="0" smtClean="0"/>
              <a:t>1879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7" y="1481491"/>
            <a:ext cx="4539478" cy="43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4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6813" y="6034268"/>
            <a:ext cx="7461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 first electronic programmable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uring-complete computer</a:t>
            </a:r>
            <a:r>
              <a:rPr lang="zh-CN" altLang="zh-CN" sz="2000" dirty="0"/>
              <a:t> </a:t>
            </a:r>
            <a:r>
              <a:rPr lang="en-US" altLang="zh-CN" sz="2000" dirty="0" smtClean="0"/>
              <a:t>ENIAC,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1946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45" y="1325810"/>
            <a:ext cx="6164921" cy="47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5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2" y="1551578"/>
            <a:ext cx="3235794" cy="2016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849" y="1551578"/>
            <a:ext cx="3777183" cy="25023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1211"/>
            <a:ext cx="3486472" cy="23234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522" y="4272331"/>
            <a:ext cx="2721755" cy="20413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171" y="3911600"/>
            <a:ext cx="27559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From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Mathematical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Perspective: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Turing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Machine</a:t>
            </a:r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1" y="2705260"/>
            <a:ext cx="3176963" cy="36793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48" y="2705260"/>
            <a:ext cx="3632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3391" y="844903"/>
            <a:ext cx="8197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What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is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Computer?</a:t>
            </a:r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From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Architectural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Perspective: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Von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Neumann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Scheme</a:t>
            </a:r>
            <a:endParaRPr kumimoji="1"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3391" y="263928"/>
            <a:ext cx="29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88" y="2524250"/>
            <a:ext cx="4550437" cy="4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8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1538</Words>
  <Application>Microsoft Macintosh PowerPoint</Application>
  <PresentationFormat>全屏显示(4:3)</PresentationFormat>
  <Paragraphs>336</Paragraphs>
  <Slides>44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Calibri</vt:lpstr>
      <vt:lpstr>Consolas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Gang CHEN</dc:creator>
  <cp:lastModifiedBy>陈钢</cp:lastModifiedBy>
  <cp:revision>50</cp:revision>
  <dcterms:created xsi:type="dcterms:W3CDTF">2014-09-05T06:33:29Z</dcterms:created>
  <dcterms:modified xsi:type="dcterms:W3CDTF">2015-09-12T06:32:29Z</dcterms:modified>
</cp:coreProperties>
</file>